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6858000" cx="9906000"/>
  <p:notesSz cx="6858000" cy="9144000"/>
  <p:embeddedFontLst>
    <p:embeddedFont>
      <p:font typeface="Helvetica Neue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446DCD2-4118-4938-8490-AFFA5C6C7538}">
  <a:tblStyle styleId="{F446DCD2-4118-4938-8490-AFFA5C6C753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HelveticaNeue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 sz="1000"/>
              <a:t>Setting the Scene | Outcomes for the day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 sz="1000"/>
              <a:t>To understand that ‘pūrākau’ is a context for the teaching and learning of oral language, specifically ‘whakarongo’ and ‘kōrero’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 sz="1000"/>
              <a:t>To examine strategies for developing listening and speaking skills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4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 sz="1000"/>
              <a:t>Introductory discussion.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 sz="1000"/>
              <a:t>Consider these questions to find out prior knowledge about oral language: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 sz="1000"/>
              <a:t>Mahi ā-rōpū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 sz="1000"/>
              <a:t>Big paper/pens – brainstorm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 sz="1000"/>
              <a:t>How is reo ā-waha taught?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 sz="1000"/>
              <a:t>What is it taught through?</a:t>
            </a:r>
            <a:endParaRPr sz="10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6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Paramanawa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NZ" sz="1000"/>
              <a:t>Mahi ā-rōpū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-171450" lvl="0" marL="1714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Char char="●"/>
            </a:pPr>
            <a:r>
              <a:rPr lang="en-NZ" sz="1000"/>
              <a:t>What type of reo are identified in pūrākau – short discussion about the type of reo through this context</a:t>
            </a:r>
            <a:endParaRPr/>
          </a:p>
          <a:p>
            <a:pPr indent="-171450" lvl="0" marL="1714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Char char="●"/>
            </a:pPr>
            <a:r>
              <a:rPr lang="en-NZ" sz="1000"/>
              <a:t>E.G Ngā tohu o te wā – indication of time, past tense ... i ngā wā o mua. (See next slide for other examples)</a:t>
            </a:r>
            <a:endParaRPr/>
          </a:p>
        </p:txBody>
      </p:sp>
      <p:sp>
        <p:nvSpPr>
          <p:cNvPr id="205" name="Google Shape;205;p7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8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2" name="Google Shape;212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/>
              <a:t>After brainstorm – discuss the reo examples and ask for more examples for each reo type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NZ"/>
              <a:t>Mahi Whakarongo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Read the pūrākau</a:t>
            </a:r>
            <a:r>
              <a:rPr b="1" lang="en-NZ"/>
              <a:t> Hinepūtehue </a:t>
            </a:r>
            <a:r>
              <a:rPr lang="en-NZ"/>
              <a:t>(He Pūrākau Whakamārama, He Manu Tuhituhi)</a:t>
            </a:r>
            <a:endParaRPr/>
          </a:p>
          <a:p>
            <a:pPr indent="-1968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Listen for the types of reo discussed in the previous discussion</a:t>
            </a:r>
            <a:endParaRPr/>
          </a:p>
          <a:p>
            <a:pPr indent="-1968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Tally up how many times they hear examples of reo (see tally in next slide)</a:t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NZ"/>
              <a:t>Answers for the whakarongo activity - Hinepūtehue</a:t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NZ"/>
              <a:t>Example sentences from pūrākau about Hinepūtehue – discuss if there are any other examples from the story.</a:t>
            </a:r>
            <a:endParaRPr/>
          </a:p>
        </p:txBody>
      </p:sp>
      <p:sp>
        <p:nvSpPr>
          <p:cNvPr id="232" name="Google Shape;232;p11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2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0" name="Google Shape;240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NZ"/>
              <a:t>Kimiha tō hoa – create some cards for this activity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You will need a set of cards with the names (or pictures) of pairs E.G. Māui and Te Ika ā-Māui, Kūmara and Rongomātāne, Ranginui and Papatūānuku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Make sure you have enough for the number of people in the group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Each person needs to find their ‘hoa’ by asking questions or describing what is on their card.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They may NOT say who they are or show their card.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When each pair have found each other, get them to introduce themselves.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3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1" name="Google Shape;251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Kai nui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4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6" name="Google Shape;256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NZ"/>
              <a:t>Mahi ā-rōpū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NZ"/>
              <a:t>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NZ"/>
              <a:t>Use a pūrākau to facilitate this activity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NZ"/>
              <a:t>Make sure you either create the strips to teach grammar OR to teach text meaning.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NZ"/>
              <a:t>If you want to teach meaning – make sure your strips are cut into full sentences.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NZ"/>
              <a:t>If you want to teach grammar – strips will be cut in between sentences E.G.Strip 1: I ngā wā o mua, tērā tētahi Strip 2: manu. He manu nui, he manu hianga, he manu Strip 3: matekai.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NZ"/>
              <a:t>Keep text on each strip short – each person read their strip to themselves then read aloud so the rest of their group hear the text.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NZ"/>
              <a:t>The group then starts deciding which text is first, second and so on, in order to re-sequence the story correctly.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6" name="Google Shape;266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NZ"/>
              <a:t>Mahi takirua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NZ"/>
              <a:t>Using a pūrākau, select a few of the phrases from the story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NZ"/>
              <a:t>Create cards with these written on them and another set for the English equivalent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NZ"/>
              <a:t>Working in pairs, match the Māori phrase to the English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6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6" name="Google Shape;276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/>
              <a:t>Pānui | Kōrero – making meaning.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Using the same pūrākau as above, cut into paragraphs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Working in pairs, read the strips to make meaning of the whole story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Put each strip (paragraph) back into sequential order to create the story again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7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4" name="Google Shape;284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8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9" name="Google Shape;289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/>
              <a:t>Recap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/>
              <a:t>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Look at the table together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Ask if there are any other examples for each column that can be added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Add these to the chart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9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6" name="Google Shape;296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/>
              <a:t>Mahi ā-rōpū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This is a well-known pūrākau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Using the picture cards, and following the arrows, the group works together to orally present the pūrākau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N.B It is important the groups use the reo examples specific to pūrākau to recreate the story.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Variation – groups use the pictures, and their knowledge of the pūrākau, to create a more modern take on this traditional narrative.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0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6" name="Google Shape;316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Z"/>
              <a:t>Mahi ā-rōpū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Working in the same rōpū, prepare a presentation of the modern-day version of the pūrākau they created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Encourage using visuals, audio, video, whakaari, voices for characters etc.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Encourage using digital technology, apps etc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NZ"/>
              <a:t>After 30mins, each group stands to present to the whole rōpū.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1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5" name="Google Shape;325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742950" y="2286000"/>
            <a:ext cx="8420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lvl="1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lvl="2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lvl="3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lvl="4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lvl="5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lvl="6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lvl="7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lvl="8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/>
          <p:nvPr>
            <p:ph idx="2" type="pic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742950" y="1981200"/>
            <a:ext cx="413385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5029200" y="1981200"/>
            <a:ext cx="413385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2" type="body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3" type="body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4" type="body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type="title"/>
          </p:nvPr>
        </p:nvSpPr>
        <p:spPr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2" type="body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895600" y="-171450"/>
            <a:ext cx="4114800" cy="84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5367338" y="2300287"/>
            <a:ext cx="5486400" cy="2105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081088" y="271462"/>
            <a:ext cx="5486400" cy="6162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42950" y="609600"/>
            <a:ext cx="84201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ctrTitle"/>
          </p:nvPr>
        </p:nvSpPr>
        <p:spPr>
          <a:xfrm>
            <a:off x="742950" y="2286000"/>
            <a:ext cx="84201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98" name="Google Shape;98;p15"/>
          <p:cNvSpPr txBox="1"/>
          <p:nvPr>
            <p:ph idx="1" type="subTitle"/>
          </p:nvPr>
        </p:nvSpPr>
        <p:spPr>
          <a:xfrm>
            <a:off x="1485900" y="3886200"/>
            <a:ext cx="6934200" cy="17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5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1941513" y="4800600"/>
            <a:ext cx="59436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104" name="Google Shape;104;p16"/>
          <p:cNvSpPr/>
          <p:nvPr>
            <p:ph idx="2" type="pic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1941513" y="5367337"/>
            <a:ext cx="59436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16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16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742950" y="609600"/>
            <a:ext cx="84201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742950" y="1981200"/>
            <a:ext cx="41337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7"/>
          <p:cNvSpPr txBox="1"/>
          <p:nvPr>
            <p:ph idx="2" type="body"/>
          </p:nvPr>
        </p:nvSpPr>
        <p:spPr>
          <a:xfrm>
            <a:off x="5029200" y="1981200"/>
            <a:ext cx="41337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17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17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17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782637" y="4406900"/>
            <a:ext cx="84201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118" name="Google Shape;118;p18"/>
          <p:cNvSpPr txBox="1"/>
          <p:nvPr>
            <p:ph idx="1" type="body"/>
          </p:nvPr>
        </p:nvSpPr>
        <p:spPr>
          <a:xfrm>
            <a:off x="782637" y="2906713"/>
            <a:ext cx="84201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2300" lIns="92300" spcFirstLastPara="1" rIns="92300" wrap="square" tIns="923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18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18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18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495300" y="274637"/>
            <a:ext cx="89154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124" name="Google Shape;124;p19"/>
          <p:cNvSpPr txBox="1"/>
          <p:nvPr>
            <p:ph idx="1" type="body"/>
          </p:nvPr>
        </p:nvSpPr>
        <p:spPr>
          <a:xfrm>
            <a:off x="495300" y="1535112"/>
            <a:ext cx="43767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2300" lIns="92300" spcFirstLastPara="1" rIns="92300" wrap="square" tIns="923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19"/>
          <p:cNvSpPr txBox="1"/>
          <p:nvPr>
            <p:ph idx="2" type="body"/>
          </p:nvPr>
        </p:nvSpPr>
        <p:spPr>
          <a:xfrm>
            <a:off x="495300" y="2174875"/>
            <a:ext cx="43767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9"/>
          <p:cNvSpPr txBox="1"/>
          <p:nvPr>
            <p:ph idx="3" type="body"/>
          </p:nvPr>
        </p:nvSpPr>
        <p:spPr>
          <a:xfrm>
            <a:off x="5032375" y="1535112"/>
            <a:ext cx="43782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2300" lIns="92300" spcFirstLastPara="1" rIns="92300" wrap="square" tIns="923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19"/>
          <p:cNvSpPr txBox="1"/>
          <p:nvPr>
            <p:ph idx="4" type="body"/>
          </p:nvPr>
        </p:nvSpPr>
        <p:spPr>
          <a:xfrm>
            <a:off x="5032375" y="2174875"/>
            <a:ext cx="43782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19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19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type="title"/>
          </p:nvPr>
        </p:nvSpPr>
        <p:spPr>
          <a:xfrm>
            <a:off x="742950" y="609600"/>
            <a:ext cx="84201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133" name="Google Shape;133;p20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20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20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495300" y="273050"/>
            <a:ext cx="32592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3873500" y="273050"/>
            <a:ext cx="5537100" cy="58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p22"/>
          <p:cNvSpPr txBox="1"/>
          <p:nvPr>
            <p:ph idx="2" type="body"/>
          </p:nvPr>
        </p:nvSpPr>
        <p:spPr>
          <a:xfrm>
            <a:off x="495300" y="1435100"/>
            <a:ext cx="32592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742950" y="609600"/>
            <a:ext cx="84201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2895598" y="-171449"/>
            <a:ext cx="4114800" cy="84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5367298" y="2300250"/>
            <a:ext cx="5486400" cy="21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1081123" y="271500"/>
            <a:ext cx="5486400" cy="61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742950" y="609600"/>
            <a:ext cx="84201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300" lIns="92300" spcFirstLastPara="1" rIns="92300" wrap="square" tIns="923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74295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384550" y="6248400"/>
            <a:ext cx="313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2300" lIns="92300" spcFirstLastPara="1" rIns="92300" wrap="square" tIns="923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7099300" y="6248400"/>
            <a:ext cx="2063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50" lIns="92300" spcFirstLastPara="1" rIns="92300" wrap="square" tIns="461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2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jpg"/><Relationship Id="rId4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jpg"/><Relationship Id="rId4" Type="http://schemas.openxmlformats.org/officeDocument/2006/relationships/image" Target="../media/image28.png"/><Relationship Id="rId10" Type="http://schemas.openxmlformats.org/officeDocument/2006/relationships/image" Target="../media/image30.jpg"/><Relationship Id="rId9" Type="http://schemas.openxmlformats.org/officeDocument/2006/relationships/image" Target="../media/image29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image" Target="../media/image21.png"/><Relationship Id="rId8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jpg"/><Relationship Id="rId4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/>
        </p:nvSpPr>
        <p:spPr>
          <a:xfrm>
            <a:off x="5407595" y="836712"/>
            <a:ext cx="4225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6"/>
          <p:cNvSpPr txBox="1"/>
          <p:nvPr>
            <p:ph type="ctrTitle"/>
          </p:nvPr>
        </p:nvSpPr>
        <p:spPr>
          <a:xfrm>
            <a:off x="449181" y="2006730"/>
            <a:ext cx="4856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NZ" sz="3600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KIA WANA TE AKO</a:t>
            </a:r>
            <a:endParaRPr/>
          </a:p>
        </p:txBody>
      </p:sp>
      <p:sp>
        <p:nvSpPr>
          <p:cNvPr id="171" name="Google Shape;171;p26"/>
          <p:cNvSpPr txBox="1"/>
          <p:nvPr>
            <p:ph idx="1" type="subTitle"/>
          </p:nvPr>
        </p:nvSpPr>
        <p:spPr>
          <a:xfrm>
            <a:off x="449181" y="2740208"/>
            <a:ext cx="4856744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-NZ" sz="2400">
                <a:latin typeface="Calibri"/>
                <a:ea typeface="Calibri"/>
                <a:cs typeface="Calibri"/>
                <a:sym typeface="Calibri"/>
              </a:rPr>
              <a:t>He Pūkōrero te Pūrākau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-NZ" sz="2000">
                <a:latin typeface="Calibri"/>
                <a:ea typeface="Calibri"/>
                <a:cs typeface="Calibri"/>
                <a:sym typeface="Calibri"/>
              </a:rPr>
              <a:t>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2400"/>
          </a:p>
        </p:txBody>
      </p:sp>
      <p:pic>
        <p:nvPicPr>
          <p:cNvPr descr="A picture containing tree, outdoor, plant, wooded&#10;&#10;Description automatically generated" id="172" name="Google Shape;172;p26"/>
          <p:cNvPicPr preferRelativeResize="0"/>
          <p:nvPr/>
        </p:nvPicPr>
        <p:blipFill rotWithShape="1">
          <a:blip r:embed="rId4">
            <a:alphaModFix amt="85000"/>
          </a:blip>
          <a:srcRect b="0" l="0" r="0" t="0"/>
          <a:stretch/>
        </p:blipFill>
        <p:spPr>
          <a:xfrm rot="5400000">
            <a:off x="4539246" y="1496945"/>
            <a:ext cx="6133433" cy="460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sky, water, sunset&#10;&#10;Description automatically generated" id="178" name="Google Shape;178;p27"/>
          <p:cNvPicPr preferRelativeResize="0"/>
          <p:nvPr/>
        </p:nvPicPr>
        <p:blipFill rotWithShape="1">
          <a:blip r:embed="rId4">
            <a:alphaModFix amt="35000"/>
          </a:blip>
          <a:srcRect b="0" l="0" r="0" t="0"/>
          <a:stretch/>
        </p:blipFill>
        <p:spPr>
          <a:xfrm>
            <a:off x="1565711" y="888533"/>
            <a:ext cx="6774577" cy="5080933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5407595" y="836712"/>
            <a:ext cx="4225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7"/>
          <p:cNvSpPr/>
          <p:nvPr/>
        </p:nvSpPr>
        <p:spPr>
          <a:xfrm>
            <a:off x="2476500" y="2074783"/>
            <a:ext cx="4953000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Ngā hua ka puta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N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Kia mārama ake ki te pūrākau hai huarahi ako i te reo ā-waha.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Kia rukuhia ētahi rautaki hai whakapakari ake i ngā pūkenga kōrero, whakarongo hoki.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icon&#10;&#10;Description automatically generated" id="186" name="Google Shape;186;p28"/>
          <p:cNvPicPr preferRelativeResize="0"/>
          <p:nvPr/>
        </p:nvPicPr>
        <p:blipFill rotWithShape="1">
          <a:blip r:embed="rId4">
            <a:alphaModFix amt="5000"/>
          </a:blip>
          <a:srcRect b="0" l="0" r="0" t="0"/>
          <a:stretch/>
        </p:blipFill>
        <p:spPr>
          <a:xfrm>
            <a:off x="2198770" y="997555"/>
            <a:ext cx="5508457" cy="5508457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8"/>
          <p:cNvSpPr txBox="1"/>
          <p:nvPr/>
        </p:nvSpPr>
        <p:spPr>
          <a:xfrm>
            <a:off x="5407595" y="836712"/>
            <a:ext cx="4225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8"/>
          <p:cNvSpPr/>
          <p:nvPr/>
        </p:nvSpPr>
        <p:spPr>
          <a:xfrm>
            <a:off x="1794126" y="1791384"/>
            <a:ext cx="6317755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I takea mai a Reo ā-Waha i hea?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114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do you think ‘reo ā-waha’ originates from?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oral language?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‘whakarongo’ and ‘kōrero’ important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learning how to read and write?</a:t>
            </a:r>
            <a:r>
              <a:rPr b="1" i="0" lang="en-NZ" sz="20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114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/>
        </p:nvSpPr>
        <p:spPr>
          <a:xfrm>
            <a:off x="5407595" y="836712"/>
            <a:ext cx="4225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9"/>
          <p:cNvSpPr/>
          <p:nvPr/>
        </p:nvSpPr>
        <p:spPr>
          <a:xfrm>
            <a:off x="1568900" y="1937952"/>
            <a:ext cx="676819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E whakaako rānei i te reo ā-waha?</a:t>
            </a:r>
            <a:endParaRPr/>
          </a:p>
        </p:txBody>
      </p:sp>
      <p:sp>
        <p:nvSpPr>
          <p:cNvPr id="196" name="Google Shape;196;p29"/>
          <p:cNvSpPr/>
          <p:nvPr/>
        </p:nvSpPr>
        <p:spPr>
          <a:xfrm>
            <a:off x="900072" y="2651135"/>
            <a:ext cx="810585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 puta ai te kōrero, me mōhio ki ngā momo take e kōrero ai tātau.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do you teach reo ā-waha?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strategies do you use?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 what purpose? </a:t>
            </a:r>
            <a:endParaRPr/>
          </a:p>
        </p:txBody>
      </p:sp>
      <p:pic>
        <p:nvPicPr>
          <p:cNvPr descr="Brainstorm - Free business icons" id="197" name="Google Shape;19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04842" y="3979670"/>
            <a:ext cx="2246770" cy="2246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/>
          <p:nvPr/>
        </p:nvSpPr>
        <p:spPr>
          <a:xfrm>
            <a:off x="2378242" y="2457981"/>
            <a:ext cx="5149516" cy="2431435"/>
          </a:xfrm>
          <a:prstGeom prst="rect">
            <a:avLst/>
          </a:prstGeom>
          <a:gradFill>
            <a:gsLst>
              <a:gs pos="0">
                <a:srgbClr val="114111"/>
              </a:gs>
              <a:gs pos="50000">
                <a:srgbClr val="114111">
                  <a:alpha val="83921"/>
                </a:srgbClr>
              </a:gs>
              <a:gs pos="100000">
                <a:srgbClr val="114111">
                  <a:alpha val="6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Ko te pūtake o te pūrākau whakamārama, he whakamārama i te takenga mai o ngā āhuatanga o te ao me te hua o aua āhuatanga ki te tangata.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6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NZ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 Manu Tuhituhi, Pūrākau Whakamārama</a:t>
            </a:r>
            <a:endParaRPr/>
          </a:p>
        </p:txBody>
      </p:sp>
      <p:sp>
        <p:nvSpPr>
          <p:cNvPr id="208" name="Google Shape;208;p31"/>
          <p:cNvSpPr txBox="1"/>
          <p:nvPr/>
        </p:nvSpPr>
        <p:spPr>
          <a:xfrm>
            <a:off x="2378242" y="1721497"/>
            <a:ext cx="51495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P Ū R Ā K A U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" name="Google Shape;214;p32"/>
          <p:cNvGraphicFramePr/>
          <p:nvPr/>
        </p:nvGraphicFramePr>
        <p:xfrm>
          <a:off x="742950" y="2498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{F446DCD2-4118-4938-8490-AFFA5C6C7538}</a:tableStyleId>
              </a:tblPr>
              <a:tblGrid>
                <a:gridCol w="2510775"/>
                <a:gridCol w="5909325"/>
              </a:tblGrid>
              <a:tr h="437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Tohu i te wā.i R</a:t>
                      </a:r>
                      <a:endParaRPr b="1" sz="20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89675" marB="89675" marR="89675" marL="896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/>
                        </a:gs>
                        <a:gs pos="50000">
                          <a:srgbClr val="114111">
                            <a:alpha val="85098"/>
                          </a:srgbClr>
                        </a:gs>
                        <a:gs pos="100000">
                          <a:srgbClr val="114111">
                            <a:alpha val="65098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NZ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Tērā he wao..., i onamata..., i neherā...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89675" marB="89675" marR="89675" marL="896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take me te pānga</a:t>
                      </a:r>
                      <a:endParaRPr b="1" sz="20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89675" marB="89675" marR="89675" marL="896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/>
                        </a:gs>
                        <a:gs pos="50000">
                          <a:srgbClr val="114111">
                            <a:alpha val="85098"/>
                          </a:srgbClr>
                        </a:gs>
                        <a:gs pos="100000">
                          <a:srgbClr val="114111">
                            <a:alpha val="65098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Nā te …i ..., nā runga i tērā…, ahakoa ... 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89675" marB="89675" marR="89675" marL="896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Tūhono</a:t>
                      </a:r>
                      <a:endParaRPr b="1" sz="20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89675" marB="89675" marR="89675" marL="896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/>
                        </a:gs>
                        <a:gs pos="50000">
                          <a:srgbClr val="114111">
                            <a:alpha val="85098"/>
                          </a:srgbClr>
                        </a:gs>
                        <a:gs pos="100000">
                          <a:srgbClr val="114111">
                            <a:alpha val="65098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NZ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Kātahi ka…, nā te mea, ā...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89675" marB="89675" marR="89675" marL="896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Whakaahua</a:t>
                      </a:r>
                      <a:endParaRPr b="1" sz="20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89675" marB="89675" marR="89675" marL="896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/>
                        </a:gs>
                        <a:gs pos="50000">
                          <a:srgbClr val="114111">
                            <a:alpha val="85098"/>
                          </a:srgbClr>
                        </a:gs>
                        <a:gs pos="100000">
                          <a:srgbClr val="114111">
                            <a:alpha val="65098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Tīramarama mai ana, anō he porotiti, ngā makawe urukehu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89675" marB="89675" marR="89675" marL="896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5" name="Google Shape;215;p32"/>
          <p:cNvSpPr/>
          <p:nvPr/>
        </p:nvSpPr>
        <p:spPr>
          <a:xfrm>
            <a:off x="742950" y="1378132"/>
            <a:ext cx="5311486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H E   R E O   P Ū R Ā K A U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N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33"/>
          <p:cNvPicPr preferRelativeResize="0"/>
          <p:nvPr/>
        </p:nvPicPr>
        <p:blipFill rotWithShape="1">
          <a:blip r:embed="rId4">
            <a:alphaModFix amt="20000"/>
          </a:blip>
          <a:srcRect b="0" l="0" r="0" t="0"/>
          <a:stretch/>
        </p:blipFill>
        <p:spPr>
          <a:xfrm>
            <a:off x="1619250" y="1187450"/>
            <a:ext cx="6667500" cy="448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3"/>
          <p:cNvSpPr/>
          <p:nvPr/>
        </p:nvSpPr>
        <p:spPr>
          <a:xfrm>
            <a:off x="846205" y="2149060"/>
            <a:ext cx="766279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NZ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46206" y="2782669"/>
            <a:ext cx="82135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H I N E P Ū T E H U 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/>
          <p:nvPr/>
        </p:nvSpPr>
        <p:spPr>
          <a:xfrm>
            <a:off x="846205" y="2149060"/>
            <a:ext cx="766279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NZ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8" name="Google Shape;228;p34"/>
          <p:cNvGraphicFramePr/>
          <p:nvPr/>
        </p:nvGraphicFramePr>
        <p:xfrm>
          <a:off x="1015366" y="20240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{F446DCD2-4118-4938-8490-AFFA5C6C7538}</a:tableStyleId>
              </a:tblPr>
              <a:tblGrid>
                <a:gridCol w="2688525"/>
                <a:gridCol w="2677950"/>
                <a:gridCol w="2677950"/>
              </a:tblGrid>
              <a:tr h="30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Tūmomo reo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/>
                        </a:gs>
                        <a:gs pos="50000">
                          <a:srgbClr val="114111">
                            <a:alpha val="49411"/>
                          </a:srgbClr>
                        </a:gs>
                        <a:gs pos="100000">
                          <a:srgbClr val="114111">
                            <a:alpha val="10196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Tūtohi Tatau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/>
                        </a:gs>
                        <a:gs pos="50000">
                          <a:srgbClr val="114111">
                            <a:alpha val="49411"/>
                          </a:srgbClr>
                        </a:gs>
                        <a:gs pos="100000">
                          <a:srgbClr val="114111">
                            <a:alpha val="10196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Tapeke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/>
                        </a:gs>
                        <a:gs pos="50000">
                          <a:srgbClr val="114111">
                            <a:alpha val="49411"/>
                          </a:srgbClr>
                        </a:gs>
                        <a:gs pos="100000">
                          <a:srgbClr val="114111">
                            <a:alpha val="10196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tohu i te wā (i te pūrākau)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ll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take me te pānga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lll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whakaahua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sng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llll</a:t>
                      </a: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i="0" lang="en-NZ" sz="1800" u="none" cap="none" strike="sng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llll</a:t>
                      </a: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i="0" lang="en-NZ" sz="1800" u="none" cap="none" strike="sng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llll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tūhono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sng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llll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9" name="Google Shape;229;p34"/>
          <p:cNvSpPr/>
          <p:nvPr/>
        </p:nvSpPr>
        <p:spPr>
          <a:xfrm>
            <a:off x="930784" y="1139766"/>
            <a:ext cx="82135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W H A K A R O N G O   M A I</a:t>
            </a:r>
            <a:endParaRPr b="1" i="0" sz="3600" u="none" cap="none" strike="noStrike">
              <a:solidFill>
                <a:srgbClr val="114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/>
        </p:nvSpPr>
        <p:spPr>
          <a:xfrm>
            <a:off x="693475" y="798750"/>
            <a:ext cx="8849100" cy="9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5" name="Google Shape;235;p35"/>
          <p:cNvSpPr/>
          <p:nvPr/>
        </p:nvSpPr>
        <p:spPr>
          <a:xfrm>
            <a:off x="693475" y="1982450"/>
            <a:ext cx="4953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N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6" name="Google Shape;236;p35"/>
          <p:cNvGraphicFramePr/>
          <p:nvPr/>
        </p:nvGraphicFramePr>
        <p:xfrm>
          <a:off x="952500" y="10033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{F446DCD2-4118-4938-8490-AFFA5C6C7538}</a:tableStyleId>
              </a:tblPr>
              <a:tblGrid>
                <a:gridCol w="2464125"/>
                <a:gridCol w="5795900"/>
              </a:tblGrid>
              <a:tr h="91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Tohu i te wā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4750" marB="74750" marR="74750" marL="747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6D7A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>
                            <a:alpha val="74901"/>
                          </a:srgbClr>
                        </a:gs>
                        <a:gs pos="50000">
                          <a:srgbClr val="114111">
                            <a:alpha val="50196"/>
                          </a:srgbClr>
                        </a:gs>
                        <a:gs pos="100000">
                          <a:srgbClr val="114111">
                            <a:alpha val="10196"/>
                          </a:srgb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 te tīmatanga, i te mutunga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NZ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4750" marB="74750" marR="74750" marL="747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1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take me te pānga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4750" marB="74750" marR="74750" marL="74750">
                    <a:lnL cap="flat" cmpd="sng" w="9525">
                      <a:solidFill>
                        <a:srgbClr val="B6D7A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6D7A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6D7A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6D7A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>
                            <a:alpha val="74901"/>
                          </a:srgbClr>
                        </a:gs>
                        <a:gs pos="50000">
                          <a:srgbClr val="114111">
                            <a:alpha val="50196"/>
                          </a:srgbClr>
                        </a:gs>
                        <a:gs pos="100000">
                          <a:srgbClr val="114111">
                            <a:alpha val="10196"/>
                          </a:srgb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Nā te kōpapa o tā rātau noho, 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Ahakoa i wehea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Nā tēnei mahi...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4750" marB="74750" marR="74750" marL="74750">
                    <a:lnL cap="flat" cmpd="sng" w="9525">
                      <a:solidFill>
                        <a:srgbClr val="B6D7A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170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Tūhono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4750" marB="74750" marR="74750" marL="747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6D7A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>
                            <a:alpha val="74901"/>
                          </a:srgbClr>
                        </a:gs>
                        <a:gs pos="50000">
                          <a:srgbClr val="114111">
                            <a:alpha val="50196"/>
                          </a:srgbClr>
                        </a:gs>
                        <a:gs pos="100000">
                          <a:srgbClr val="114111">
                            <a:alpha val="10196"/>
                          </a:srgb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Inā hoki,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 (x2)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Kātahi ka…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ā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4750" marB="74750" marR="74750" marL="747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43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Whakaahua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4750" marB="74750" marR="74750" marL="747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>
                            <a:alpha val="74901"/>
                          </a:srgbClr>
                        </a:gs>
                        <a:gs pos="50000">
                          <a:srgbClr val="114111">
                            <a:alpha val="50196"/>
                          </a:srgbClr>
                        </a:gs>
                        <a:gs pos="100000">
                          <a:srgbClr val="114111">
                            <a:alpha val="10196"/>
                          </a:srgb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Hamumu kōroiroi, roimata ua, kohu roimata, ka tipu ko te riri, ngā hau pūkeri, ngā hau mapu, ka rarā ngā rau o ngā rākau, ka pupuke ngā ngaru, ngā rākau riri, ka tioro ko ngā reo tangi, ngā hoihoi o ngā pakanga, te reo iti pūoro, reo pūoro reka, he hūmārie, he ngāwari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NZ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4750" marB="74750" marR="74750" marL="7475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"/>
          <p:cNvSpPr/>
          <p:nvPr/>
        </p:nvSpPr>
        <p:spPr>
          <a:xfrm>
            <a:off x="707805" y="1040647"/>
            <a:ext cx="561180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K I M I H I A   T Ō   H O 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N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6"/>
          <p:cNvSpPr/>
          <p:nvPr/>
        </p:nvSpPr>
        <p:spPr>
          <a:xfrm>
            <a:off x="3530886" y="2123264"/>
            <a:ext cx="2733227" cy="584775"/>
          </a:xfrm>
          <a:prstGeom prst="rect">
            <a:avLst/>
          </a:prstGeom>
          <a:gradFill>
            <a:gsLst>
              <a:gs pos="0">
                <a:srgbClr val="4E8F00"/>
              </a:gs>
              <a:gs pos="50000">
                <a:srgbClr val="4E8F00"/>
              </a:gs>
              <a:gs pos="100000">
                <a:srgbClr val="114111">
                  <a:alpha val="9803"/>
                </a:srgbClr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Rongomātāne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6"/>
          <p:cNvSpPr/>
          <p:nvPr/>
        </p:nvSpPr>
        <p:spPr>
          <a:xfrm>
            <a:off x="4835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8109" y="4801434"/>
            <a:ext cx="2589781" cy="144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61570" y="2850647"/>
            <a:ext cx="1508737" cy="195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78306" y="2850647"/>
            <a:ext cx="2671158" cy="195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"/>
          <p:cNvSpPr txBox="1"/>
          <p:nvPr/>
        </p:nvSpPr>
        <p:spPr>
          <a:xfrm>
            <a:off x="554636" y="1118937"/>
            <a:ext cx="5665690" cy="770022"/>
          </a:xfrm>
          <a:prstGeom prst="rect">
            <a:avLst/>
          </a:prstGeom>
          <a:noFill/>
          <a:ln>
            <a:noFill/>
          </a:ln>
        </p:spPr>
        <p:txBody>
          <a:bodyPr anchorCtr="0" anchor="ctr" bIns="92300" lIns="92300" spcFirstLastPara="1" rIns="92300" wrap="square" tIns="92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K Ō R E R O  |  P Ā N U 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N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8"/>
          <p:cNvSpPr/>
          <p:nvPr/>
        </p:nvSpPr>
        <p:spPr>
          <a:xfrm>
            <a:off x="544862" y="2149065"/>
            <a:ext cx="7988968" cy="31136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Oral Strip Story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 wāhanga tā ia tangata nō tētahi pūrākau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 tā ia tangata he pānui-ā-waha atu i tana wāhanga kia whakaraupapahia ngā rerenga kōrero kia tika te takoto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Ngā Ture: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Kaua e whakaatuhia tō kāri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NZ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Mā kōrero, mā whakarongo, mā pānui e oti ai te mahi.</a:t>
            </a:r>
            <a:endParaRPr/>
          </a:p>
        </p:txBody>
      </p:sp>
      <p:sp>
        <p:nvSpPr>
          <p:cNvPr descr="Chat with solid fill" id="260" name="Google Shape;260;p38"/>
          <p:cNvSpPr/>
          <p:nvPr/>
        </p:nvSpPr>
        <p:spPr>
          <a:xfrm>
            <a:off x="7015931" y="1292846"/>
            <a:ext cx="1389110" cy="1452333"/>
          </a:xfrm>
          <a:custGeom>
            <a:rect b="b" l="l" r="r" t="t"/>
            <a:pathLst>
              <a:path extrusionOk="0" h="1544079" w="1715644">
                <a:moveTo>
                  <a:pt x="1166638" y="240190"/>
                </a:moveTo>
                <a:lnTo>
                  <a:pt x="1715644" y="240190"/>
                </a:lnTo>
                <a:lnTo>
                  <a:pt x="1715644" y="137252"/>
                </a:lnTo>
                <a:cubicBezTo>
                  <a:pt x="1715644" y="61763"/>
                  <a:pt x="1653881" y="0"/>
                  <a:pt x="1578393" y="0"/>
                </a:cubicBezTo>
                <a:lnTo>
                  <a:pt x="137252" y="0"/>
                </a:lnTo>
                <a:cubicBezTo>
                  <a:pt x="61763" y="0"/>
                  <a:pt x="0" y="61763"/>
                  <a:pt x="0" y="137252"/>
                </a:cubicBezTo>
                <a:lnTo>
                  <a:pt x="0" y="1063700"/>
                </a:lnTo>
                <a:cubicBezTo>
                  <a:pt x="0" y="1139188"/>
                  <a:pt x="61763" y="1200951"/>
                  <a:pt x="137252" y="1200951"/>
                </a:cubicBezTo>
                <a:lnTo>
                  <a:pt x="343129" y="1200951"/>
                </a:lnTo>
                <a:lnTo>
                  <a:pt x="343129" y="1544080"/>
                </a:lnTo>
                <a:lnTo>
                  <a:pt x="686258" y="1200951"/>
                </a:lnTo>
                <a:lnTo>
                  <a:pt x="892135" y="1200951"/>
                </a:lnTo>
                <a:lnTo>
                  <a:pt x="892135" y="514693"/>
                </a:lnTo>
                <a:cubicBezTo>
                  <a:pt x="892135" y="363717"/>
                  <a:pt x="1015661" y="240190"/>
                  <a:pt x="1166638" y="240190"/>
                </a:cubicBezTo>
                <a:close/>
              </a:path>
            </a:pathLst>
          </a:custGeom>
          <a:gradFill>
            <a:gsLst>
              <a:gs pos="0">
                <a:srgbClr val="FF9300"/>
              </a:gs>
              <a:gs pos="50000">
                <a:srgbClr val="FF9300">
                  <a:alpha val="49803"/>
                </a:srgbClr>
              </a:gs>
              <a:gs pos="100000">
                <a:srgbClr val="FF9500">
                  <a:alpha val="9803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Chat with solid fill" id="261" name="Google Shape;261;p38"/>
          <p:cNvSpPr/>
          <p:nvPr/>
        </p:nvSpPr>
        <p:spPr>
          <a:xfrm>
            <a:off x="7847291" y="1698843"/>
            <a:ext cx="1525776" cy="1575264"/>
          </a:xfrm>
          <a:custGeom>
            <a:rect b="b" l="l" r="r" t="t"/>
            <a:pathLst>
              <a:path extrusionOk="0" h="1544079" w="1715644">
                <a:moveTo>
                  <a:pt x="1578393" y="0"/>
                </a:moveTo>
                <a:lnTo>
                  <a:pt x="137252" y="0"/>
                </a:lnTo>
                <a:cubicBezTo>
                  <a:pt x="61763" y="0"/>
                  <a:pt x="0" y="61763"/>
                  <a:pt x="0" y="137252"/>
                </a:cubicBezTo>
                <a:lnTo>
                  <a:pt x="0" y="1063700"/>
                </a:lnTo>
                <a:cubicBezTo>
                  <a:pt x="0" y="1139188"/>
                  <a:pt x="61763" y="1200951"/>
                  <a:pt x="137252" y="1200951"/>
                </a:cubicBezTo>
                <a:lnTo>
                  <a:pt x="1029387" y="1200951"/>
                </a:lnTo>
                <a:lnTo>
                  <a:pt x="1372515" y="1544080"/>
                </a:lnTo>
                <a:lnTo>
                  <a:pt x="1372515" y="1200951"/>
                </a:lnTo>
                <a:lnTo>
                  <a:pt x="1578393" y="1200951"/>
                </a:lnTo>
                <a:cubicBezTo>
                  <a:pt x="1653881" y="1200951"/>
                  <a:pt x="1715644" y="1139188"/>
                  <a:pt x="1715644" y="1063700"/>
                </a:cubicBezTo>
                <a:lnTo>
                  <a:pt x="1715644" y="137252"/>
                </a:lnTo>
                <a:cubicBezTo>
                  <a:pt x="1715644" y="61763"/>
                  <a:pt x="1653881" y="0"/>
                  <a:pt x="1578393" y="0"/>
                </a:cubicBezTo>
                <a:close/>
              </a:path>
            </a:pathLst>
          </a:custGeom>
          <a:gradFill>
            <a:gsLst>
              <a:gs pos="0">
                <a:srgbClr val="FF9300"/>
              </a:gs>
              <a:gs pos="50000">
                <a:srgbClr val="FF9300">
                  <a:alpha val="49411"/>
                </a:srgbClr>
              </a:gs>
              <a:gs pos="100000">
                <a:srgbClr val="FF9500">
                  <a:alpha val="9803"/>
                </a:srgbClr>
              </a:gs>
            </a:gsLst>
            <a:lin ang="135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9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8"/>
          <p:cNvSpPr txBox="1"/>
          <p:nvPr/>
        </p:nvSpPr>
        <p:spPr>
          <a:xfrm>
            <a:off x="7951645" y="2019012"/>
            <a:ext cx="131706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 au te tuatahi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9"/>
          <p:cNvSpPr/>
          <p:nvPr/>
        </p:nvSpPr>
        <p:spPr>
          <a:xfrm>
            <a:off x="616728" y="1373698"/>
            <a:ext cx="8672543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T Ū H O N O H O N O</a:t>
            </a:r>
            <a:br>
              <a:rPr b="0" i="0" lang="en-N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9"/>
          <p:cNvSpPr/>
          <p:nvPr/>
        </p:nvSpPr>
        <p:spPr>
          <a:xfrm rot="-893986">
            <a:off x="939560" y="3044240"/>
            <a:ext cx="3199795" cy="461665"/>
          </a:xfrm>
          <a:prstGeom prst="rect">
            <a:avLst/>
          </a:prstGeom>
          <a:gradFill>
            <a:gsLst>
              <a:gs pos="0">
                <a:srgbClr val="A1C891"/>
              </a:gs>
              <a:gs pos="50000">
                <a:srgbClr val="C5DBBD"/>
              </a:gs>
              <a:gs pos="100000">
                <a:srgbClr val="E2ECDF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Nā tēnei mahi ...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9"/>
          <p:cNvSpPr/>
          <p:nvPr/>
        </p:nvSpPr>
        <p:spPr>
          <a:xfrm>
            <a:off x="2552634" y="4142697"/>
            <a:ext cx="3134885" cy="461665"/>
          </a:xfrm>
          <a:prstGeom prst="rect">
            <a:avLst/>
          </a:prstGeom>
          <a:gradFill>
            <a:gsLst>
              <a:gs pos="0">
                <a:srgbClr val="FF9300"/>
              </a:gs>
              <a:gs pos="50000">
                <a:srgbClr val="FF9300">
                  <a:alpha val="49803"/>
                </a:srgbClr>
              </a:gs>
              <a:gs pos="100000">
                <a:srgbClr val="FF9300">
                  <a:alpha val="9803"/>
                </a:srgbClr>
              </a:gs>
            </a:gsLst>
            <a:lin ang="540000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 reo reka …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9"/>
          <p:cNvSpPr/>
          <p:nvPr/>
        </p:nvSpPr>
        <p:spPr>
          <a:xfrm rot="709284">
            <a:off x="5514471" y="2956836"/>
            <a:ext cx="3134885" cy="461665"/>
          </a:xfrm>
          <a:prstGeom prst="rect">
            <a:avLst/>
          </a:prstGeom>
          <a:gradFill>
            <a:gsLst>
              <a:gs pos="0">
                <a:srgbClr val="FF9300"/>
              </a:gs>
              <a:gs pos="50000">
                <a:srgbClr val="FF9300">
                  <a:alpha val="49803"/>
                </a:srgbClr>
              </a:gs>
              <a:gs pos="100000">
                <a:srgbClr val="FF9300">
                  <a:alpha val="9803"/>
                </a:srgbClr>
              </a:gs>
            </a:gsLst>
            <a:lin ang="540000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sweet sound ...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9"/>
          <p:cNvSpPr/>
          <p:nvPr/>
        </p:nvSpPr>
        <p:spPr>
          <a:xfrm rot="-1307676">
            <a:off x="5447574" y="4735336"/>
            <a:ext cx="3199795" cy="461665"/>
          </a:xfrm>
          <a:prstGeom prst="rect">
            <a:avLst/>
          </a:prstGeom>
          <a:gradFill>
            <a:gsLst>
              <a:gs pos="0">
                <a:srgbClr val="A1C891"/>
              </a:gs>
              <a:gs pos="50000">
                <a:srgbClr val="C5DBBD"/>
              </a:gs>
              <a:gs pos="100000">
                <a:srgbClr val="E2ECDF"/>
              </a:gs>
            </a:gsLst>
            <a:lin ang="5400000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 a result ...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ble&#10;&#10;Description automatically generated with medium confidence" id="278" name="Google Shape;278;p40"/>
          <p:cNvPicPr preferRelativeResize="0"/>
          <p:nvPr/>
        </p:nvPicPr>
        <p:blipFill rotWithShape="1">
          <a:blip r:embed="rId4">
            <a:alphaModFix amt="20000"/>
          </a:blip>
          <a:srcRect b="0" l="0" r="0" t="0"/>
          <a:stretch/>
        </p:blipFill>
        <p:spPr>
          <a:xfrm>
            <a:off x="1788398" y="1012839"/>
            <a:ext cx="6329200" cy="309133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0"/>
          <p:cNvSpPr/>
          <p:nvPr/>
        </p:nvSpPr>
        <p:spPr>
          <a:xfrm>
            <a:off x="1593848" y="1912175"/>
            <a:ext cx="671829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W H A K A R A U P A P A T A N G A</a:t>
            </a:r>
            <a:endParaRPr b="0" i="0" sz="3600" u="none" cap="none" strike="noStrike">
              <a:solidFill>
                <a:srgbClr val="114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40"/>
          <p:cNvSpPr txBox="1"/>
          <p:nvPr/>
        </p:nvSpPr>
        <p:spPr>
          <a:xfrm>
            <a:off x="2473032" y="3429000"/>
            <a:ext cx="4959927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Mahi takirua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 together to put the pūrākau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back in the correct order.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Read each paragraph carefully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before starting.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1" name="Google Shape;291;p42"/>
          <p:cNvGraphicFramePr/>
          <p:nvPr/>
        </p:nvGraphicFramePr>
        <p:xfrm>
          <a:off x="480391" y="18916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{F446DCD2-4118-4938-8490-AFFA5C6C7538}</a:tableStyleId>
              </a:tblPr>
              <a:tblGrid>
                <a:gridCol w="2257650"/>
                <a:gridCol w="1976975"/>
                <a:gridCol w="2452925"/>
                <a:gridCol w="2257650"/>
              </a:tblGrid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tohu i te wā 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6675" marB="66675" marR="66675" marL="66675">
                    <a:lnL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>
                            <a:alpha val="74901"/>
                          </a:srgbClr>
                        </a:gs>
                        <a:gs pos="50000">
                          <a:srgbClr val="114111">
                            <a:alpha val="49803"/>
                          </a:srgbClr>
                        </a:gs>
                        <a:gs pos="100000">
                          <a:srgbClr val="114111">
                            <a:alpha val="9803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take me te pānga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6675" marB="66675" marR="66675" marL="66675">
                    <a:lnL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>
                            <a:alpha val="74901"/>
                          </a:srgbClr>
                        </a:gs>
                        <a:gs pos="50000">
                          <a:srgbClr val="114111">
                            <a:alpha val="49803"/>
                          </a:srgbClr>
                        </a:gs>
                        <a:gs pos="100000">
                          <a:srgbClr val="114111">
                            <a:alpha val="9803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whakaahua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6675" marB="66675" marR="66675" marL="66675">
                    <a:lnL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>
                            <a:alpha val="74901"/>
                          </a:srgbClr>
                        </a:gs>
                        <a:gs pos="50000">
                          <a:srgbClr val="114111">
                            <a:alpha val="49803"/>
                          </a:srgbClr>
                        </a:gs>
                        <a:gs pos="100000">
                          <a:srgbClr val="114111">
                            <a:alpha val="9803"/>
                          </a:srgb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NZ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Reo tūhono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6675" marB="66675" marR="66675" marL="66675">
                    <a:lnL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114111">
                            <a:alpha val="74901"/>
                          </a:srgbClr>
                        </a:gs>
                        <a:gs pos="50000">
                          <a:srgbClr val="114111">
                            <a:alpha val="49803"/>
                          </a:srgbClr>
                        </a:gs>
                        <a:gs pos="100000">
                          <a:srgbClr val="114111">
                            <a:alpha val="9803"/>
                          </a:srgbClr>
                        </a:gs>
                      </a:gsLst>
                      <a:lin ang="5400000" scaled="0"/>
                    </a:gradFill>
                  </a:tcPr>
                </a:tc>
              </a:tr>
              <a:tr h="2209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 ngā wā o mua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 ngā rā o mua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NZ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NZ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6675" marB="66675" marR="66675" marL="66675">
                    <a:lnL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Nā te …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Nō reira..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NZ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NZ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NZ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6675" marB="66675" marR="66675" marL="66675">
                    <a:lnL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Tino haututū…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 tino ātaahua …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NZ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NZ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6675" marB="66675" marR="66675" marL="66675">
                    <a:lnL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Kātahi ka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N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ā, ka…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6675" marB="66675" marR="66675" marL="66675">
                    <a:lnL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2" name="Google Shape;292;p42"/>
          <p:cNvSpPr/>
          <p:nvPr/>
        </p:nvSpPr>
        <p:spPr>
          <a:xfrm>
            <a:off x="1462088" y="2122488"/>
            <a:ext cx="990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3"/>
          <p:cNvSpPr/>
          <p:nvPr/>
        </p:nvSpPr>
        <p:spPr>
          <a:xfrm>
            <a:off x="433911" y="955775"/>
            <a:ext cx="569333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W A I H A N G A   K Ō R E R 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N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2453" y="2092469"/>
            <a:ext cx="2053820" cy="158111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0" name="Google Shape;300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74232" y="2092469"/>
            <a:ext cx="1581115" cy="158111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1" name="Google Shape;301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55155" y="2092469"/>
            <a:ext cx="1947882" cy="158111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2" name="Google Shape;302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40102" y="2092469"/>
            <a:ext cx="2293445" cy="158111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3" name="Google Shape;303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14999" y="4182481"/>
            <a:ext cx="2012242" cy="14105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4" name="Google Shape;304;p4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94558" y="4182481"/>
            <a:ext cx="1846775" cy="138508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5" name="Google Shape;305;p43"/>
          <p:cNvSpPr txBox="1"/>
          <p:nvPr/>
        </p:nvSpPr>
        <p:spPr>
          <a:xfrm>
            <a:off x="3363126" y="3720815"/>
            <a:ext cx="80433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200KM</a:t>
            </a:r>
            <a:endParaRPr/>
          </a:p>
        </p:txBody>
      </p:sp>
      <p:sp>
        <p:nvSpPr>
          <p:cNvPr id="306" name="Google Shape;306;p43"/>
          <p:cNvSpPr/>
          <p:nvPr/>
        </p:nvSpPr>
        <p:spPr>
          <a:xfrm>
            <a:off x="2451639" y="2819710"/>
            <a:ext cx="279400" cy="2208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373D1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43"/>
          <p:cNvSpPr/>
          <p:nvPr/>
        </p:nvSpPr>
        <p:spPr>
          <a:xfrm>
            <a:off x="4632562" y="2816487"/>
            <a:ext cx="279400" cy="2208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373D1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43"/>
          <p:cNvSpPr/>
          <p:nvPr/>
        </p:nvSpPr>
        <p:spPr>
          <a:xfrm>
            <a:off x="7096378" y="2883026"/>
            <a:ext cx="279400" cy="2208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373D1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43"/>
          <p:cNvSpPr/>
          <p:nvPr/>
        </p:nvSpPr>
        <p:spPr>
          <a:xfrm rot="5400000">
            <a:off x="8215737" y="3866429"/>
            <a:ext cx="307777" cy="1705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373D1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43"/>
          <p:cNvSpPr/>
          <p:nvPr/>
        </p:nvSpPr>
        <p:spPr>
          <a:xfrm rot="10800000">
            <a:off x="6490395" y="5019088"/>
            <a:ext cx="279400" cy="2208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373D1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43"/>
          <p:cNvSpPr/>
          <p:nvPr/>
        </p:nvSpPr>
        <p:spPr>
          <a:xfrm rot="10800000">
            <a:off x="3178887" y="4958581"/>
            <a:ext cx="336695" cy="28132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373D1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atch This Hilarious Modern Take on &quot;How Maui Slowed The Sun&quot;" id="312" name="Google Shape;312;p4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207348" y="4229794"/>
            <a:ext cx="2154034" cy="136326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4"/>
          <p:cNvSpPr txBox="1"/>
          <p:nvPr/>
        </p:nvSpPr>
        <p:spPr>
          <a:xfrm>
            <a:off x="5407595" y="836712"/>
            <a:ext cx="4225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44"/>
          <p:cNvSpPr txBox="1"/>
          <p:nvPr/>
        </p:nvSpPr>
        <p:spPr>
          <a:xfrm>
            <a:off x="2532306" y="1066145"/>
            <a:ext cx="519951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114111"/>
                </a:solidFill>
                <a:latin typeface="Calibri"/>
                <a:ea typeface="Calibri"/>
                <a:cs typeface="Calibri"/>
                <a:sym typeface="Calibri"/>
              </a:rPr>
              <a:t>W H A K A A T U R A N G A</a:t>
            </a:r>
            <a:endParaRPr/>
          </a:p>
        </p:txBody>
      </p:sp>
      <p:pic>
        <p:nvPicPr>
          <p:cNvPr descr="Drama outline" id="320" name="Google Shape;320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819959">
            <a:off x="719660" y="2098819"/>
            <a:ext cx="2098963" cy="2098963"/>
          </a:xfrm>
          <a:prstGeom prst="rect">
            <a:avLst/>
          </a:prstGeom>
          <a:noFill/>
          <a:ln>
            <a:noFill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</p:pic>
      <p:sp>
        <p:nvSpPr>
          <p:cNvPr id="321" name="Google Shape;321;p44"/>
          <p:cNvSpPr txBox="1"/>
          <p:nvPr/>
        </p:nvSpPr>
        <p:spPr>
          <a:xfrm>
            <a:off x="2127272" y="2576945"/>
            <a:ext cx="6009586" cy="2739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LIGHTS, CAMERA, ACTION!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Prepare a presentation of your pūrākau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Add imagery, action, animation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NZ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 ‘voice’, music, dynamics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ko Panuku_PowerPoint_Presentation_Templat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ko Panuku_PowerPoint_Presentation_Templat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